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Cinzel"/>
      <p:regular r:id="rId19"/>
      <p:bold r:id="rId20"/>
    </p:embeddedFont>
    <p:embeddedFont>
      <p:font typeface="Syncopate"/>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387445-456D-4346-8303-5BB431F7CB64}">
  <a:tblStyle styleId="{F8387445-456D-4346-8303-5BB431F7CB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inzel-bold.fntdata"/><Relationship Id="rId11" Type="http://schemas.openxmlformats.org/officeDocument/2006/relationships/slide" Target="slides/slide5.xml"/><Relationship Id="rId22" Type="http://schemas.openxmlformats.org/officeDocument/2006/relationships/font" Target="fonts/Syncopate-bold.fntdata"/><Relationship Id="rId10" Type="http://schemas.openxmlformats.org/officeDocument/2006/relationships/slide" Target="slides/slide4.xml"/><Relationship Id="rId21" Type="http://schemas.openxmlformats.org/officeDocument/2006/relationships/font" Target="fonts/Syncopate-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Cinzel-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Humans have been fascinated by the idea of finding patterns in human behavior to predict the most likely or desirable outcomes. This helps ensure that valuable resources are not utilized inefficiently or wasted, as they are finite.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55829a9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55829a9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ABID</a:t>
            </a:r>
            <a:endParaRPr/>
          </a:p>
          <a:p>
            <a:pPr indent="0" lvl="0" marL="0" rtl="0" algn="l">
              <a:spcBef>
                <a:spcPts val="0"/>
              </a:spcBef>
              <a:spcAft>
                <a:spcPts val="0"/>
              </a:spcAft>
              <a:buNone/>
            </a:pPr>
            <a:r>
              <a:rPr lang="en"/>
              <a:t>A snapshot of the feature importance on the left and our prediction tool on the right. To make this prediction tool more accurate and reliable alot more can be done. Adding player attributes, their performance, building team, individual player scores in previous matches. </a:t>
            </a:r>
            <a:endParaRPr/>
          </a:p>
          <a:p>
            <a:pPr indent="0" lvl="0" marL="0" rtl="0" algn="l">
              <a:spcBef>
                <a:spcPts val="0"/>
              </a:spcBef>
              <a:spcAft>
                <a:spcPts val="0"/>
              </a:spcAft>
              <a:buNone/>
            </a:pPr>
            <a:r>
              <a:rPr lang="en"/>
              <a:t>Kashish will provide demonstration of the tool. Go ahead kashish.</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4c7d890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4c7d890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KASHISH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4c7d8905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4c7d890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KASHISH</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51c3c57f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51c3c57f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a:t>
            </a:r>
            <a:endParaRPr/>
          </a:p>
          <a:p>
            <a:pPr indent="0" lvl="0" marL="0" rtl="0" algn="l">
              <a:lnSpc>
                <a:spcPct val="115000"/>
              </a:lnSpc>
              <a:spcBef>
                <a:spcPts val="0"/>
              </a:spcBef>
              <a:spcAft>
                <a:spcPts val="0"/>
              </a:spcAft>
              <a:buNone/>
            </a:pPr>
            <a:r>
              <a:rPr lang="en">
                <a:solidFill>
                  <a:schemeClr val="dk1"/>
                </a:solidFill>
              </a:rPr>
              <a:t>Which teaching assistant (TA) is better than another? For instance, how do we determine if Mahesh should receive a score of 1 and Anthony a score of 0? What metric or method are we using to assign these scores?</a:t>
            </a:r>
            <a:endParaRPr>
              <a:solidFill>
                <a:schemeClr val="dk1"/>
              </a:solidFill>
            </a:endParaRPr>
          </a:p>
          <a:p>
            <a:pPr indent="0" lvl="0" marL="0" rtl="0" algn="l">
              <a:lnSpc>
                <a:spcPct val="115000"/>
              </a:lnSpc>
              <a:spcBef>
                <a:spcPts val="0"/>
              </a:spcBef>
              <a:spcAft>
                <a:spcPts val="0"/>
              </a:spcAft>
              <a:buNone/>
            </a:pPr>
            <a:r>
              <a:rPr lang="en">
                <a:solidFill>
                  <a:schemeClr val="dk1"/>
                </a:solidFill>
              </a:rPr>
              <a:t>Ladies and gentlemen, the 1s and 0s are the most critical aspects of our database. These numbers form the foundation upon which we compute and determine the outcomes of our machine learning program.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58cb2b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58cb2b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a:t>
            </a:r>
            <a:endParaRPr/>
          </a:p>
          <a:p>
            <a:pPr indent="0" lvl="0" marL="0" rtl="0" algn="l">
              <a:lnSpc>
                <a:spcPct val="115000"/>
              </a:lnSpc>
              <a:spcBef>
                <a:spcPts val="0"/>
              </a:spcBef>
              <a:spcAft>
                <a:spcPts val="0"/>
              </a:spcAft>
              <a:buNone/>
            </a:pPr>
            <a:r>
              <a:rPr lang="en">
                <a:solidFill>
                  <a:schemeClr val="dk1"/>
                </a:solidFill>
              </a:rPr>
              <a:t>Which teaching assistant (TA) is better than another? For instance, how do we determine if Mahesh should receive a score of 1 and Anthony a score of 0? What metric or method are we using to assign these scores?</a:t>
            </a:r>
            <a:endParaRPr>
              <a:solidFill>
                <a:schemeClr val="dk1"/>
              </a:solidFill>
            </a:endParaRPr>
          </a:p>
          <a:p>
            <a:pPr indent="0" lvl="0" marL="0" rtl="0" algn="l">
              <a:lnSpc>
                <a:spcPct val="115000"/>
              </a:lnSpc>
              <a:spcBef>
                <a:spcPts val="0"/>
              </a:spcBef>
              <a:spcAft>
                <a:spcPts val="0"/>
              </a:spcAft>
              <a:buNone/>
            </a:pPr>
            <a:r>
              <a:rPr lang="en">
                <a:solidFill>
                  <a:schemeClr val="dk1"/>
                </a:solidFill>
              </a:rPr>
              <a:t>Ladies and gentlemen, the 1s and 0s are the most critical aspects of our database. These numbers form the foundation upon which we compute and determine the outcomes of our machine learning program.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51c3c57f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51c3c57f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4c7d890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4c7d890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AMIR</a:t>
            </a:r>
            <a:endParaRPr/>
          </a:p>
          <a:p>
            <a:pPr indent="0" lvl="0" marL="0" rtl="0" algn="l">
              <a:spcBef>
                <a:spcPts val="0"/>
              </a:spcBef>
              <a:spcAft>
                <a:spcPts val="0"/>
              </a:spcAft>
              <a:buNone/>
            </a:pPr>
            <a:r>
              <a:rPr lang="en"/>
              <a:t>MY JOB FOR TO FUNNEL OUT THE TECHNOLOGIES WHICH WILL BE USED TO TRAIN OUR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51c3c57f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51c3c57f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AMIR</a:t>
            </a:r>
            <a:endParaRPr/>
          </a:p>
          <a:p>
            <a:pPr indent="0" lvl="0" marL="0" rtl="0" algn="l">
              <a:spcBef>
                <a:spcPts val="0"/>
              </a:spcBef>
              <a:spcAft>
                <a:spcPts val="0"/>
              </a:spcAft>
              <a:buNone/>
            </a:pPr>
            <a:r>
              <a:rPr lang="en"/>
              <a:t>MY JOB FOR TO FUNNEL OUT THE TECHNOLOGIES WHICH WILL BE USED TO TRAIN OUR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f86795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8f86795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AMIR</a:t>
            </a:r>
            <a:endParaRPr/>
          </a:p>
          <a:p>
            <a:pPr indent="0" lvl="0" marL="0" rtl="0" algn="l">
              <a:spcBef>
                <a:spcPts val="0"/>
              </a:spcBef>
              <a:spcAft>
                <a:spcPts val="0"/>
              </a:spcAft>
              <a:buNone/>
            </a:pPr>
            <a:r>
              <a:rPr lang="en"/>
              <a:t>MY JOB FOR TO FUNNEL OUT THE TECHNOLOGIES WHICH WILL BE USED TO TRAIN OUR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4c7d8905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4c7d890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ABID</a:t>
            </a:r>
            <a:endParaRPr/>
          </a:p>
          <a:p>
            <a:pPr indent="0" lvl="0" marL="0" rtl="0" algn="l">
              <a:spcBef>
                <a:spcPts val="0"/>
              </a:spcBef>
              <a:spcAft>
                <a:spcPts val="0"/>
              </a:spcAft>
              <a:buNone/>
            </a:pPr>
            <a:r>
              <a:rPr lang="en"/>
              <a:t>Thanks Amir, the tree shows the architecture for different machine learning models used  for predicting the runs the team is going to score. The evaluation metric is used for comparing the predictions from each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5829a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55829a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ABID</a:t>
            </a:r>
            <a:endParaRPr/>
          </a:p>
          <a:p>
            <a:pPr indent="0" lvl="0" marL="0" rtl="0" algn="l">
              <a:spcBef>
                <a:spcPts val="0"/>
              </a:spcBef>
              <a:spcAft>
                <a:spcPts val="0"/>
              </a:spcAft>
              <a:buNone/>
            </a:pPr>
            <a:r>
              <a:rPr lang="en"/>
              <a:t>Three different models have been used for predicting the runs based on the features.  Linear regression is the simplest model. It incorporates a linear relationship between target and features. At the same time random forest handles non linearity between the features and targets. It also provides a feature importance scores which helps in understanding relevance  of each feature. We have used Neural network model to predict runs that can be scored by the team. The table summarises the comparison between metrics for different models. R2 scores predict how well the models prediction matches with actual data. 1 means perfect prediction and ) indicates model is no better than the mean of targeted values.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7" name="Google Shape;57;p13"/>
          <p:cNvSpPr txBox="1"/>
          <p:nvPr/>
        </p:nvSpPr>
        <p:spPr>
          <a:xfrm>
            <a:off x="120300" y="1294175"/>
            <a:ext cx="8903400" cy="95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700">
                <a:solidFill>
                  <a:schemeClr val="lt1"/>
                </a:solidFill>
                <a:latin typeface="Syncopate"/>
                <a:ea typeface="Syncopate"/>
                <a:cs typeface="Syncopate"/>
                <a:sym typeface="Syncopate"/>
              </a:rPr>
              <a:t>Since the dawn of time</a:t>
            </a:r>
            <a:endParaRPr b="1" sz="3700">
              <a:solidFill>
                <a:schemeClr val="lt1"/>
              </a:solidFill>
              <a:latin typeface="Syncopate"/>
              <a:ea typeface="Syncopate"/>
              <a:cs typeface="Syncopate"/>
              <a:sym typeface="Syncopate"/>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164" name="Google Shape;164;p22"/>
          <p:cNvSpPr txBox="1"/>
          <p:nvPr/>
        </p:nvSpPr>
        <p:spPr>
          <a:xfrm>
            <a:off x="118850" y="125375"/>
            <a:ext cx="362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Feature importance - Random Forest</a:t>
            </a:r>
            <a:endParaRPr sz="1600">
              <a:solidFill>
                <a:schemeClr val="lt1"/>
              </a:solidFill>
            </a:endParaRPr>
          </a:p>
        </p:txBody>
      </p:sp>
      <p:pic>
        <p:nvPicPr>
          <p:cNvPr id="165" name="Google Shape;165;p22"/>
          <p:cNvPicPr preferRelativeResize="0"/>
          <p:nvPr/>
        </p:nvPicPr>
        <p:blipFill>
          <a:blip r:embed="rId4">
            <a:alphaModFix/>
          </a:blip>
          <a:stretch>
            <a:fillRect/>
          </a:stretch>
        </p:blipFill>
        <p:spPr>
          <a:xfrm>
            <a:off x="311698" y="508874"/>
            <a:ext cx="2653926" cy="1990425"/>
          </a:xfrm>
          <a:prstGeom prst="rect">
            <a:avLst/>
          </a:prstGeom>
          <a:noFill/>
          <a:ln>
            <a:noFill/>
          </a:ln>
        </p:spPr>
      </p:pic>
      <p:sp>
        <p:nvSpPr>
          <p:cNvPr id="166" name="Google Shape;166;p22"/>
          <p:cNvSpPr txBox="1"/>
          <p:nvPr/>
        </p:nvSpPr>
        <p:spPr>
          <a:xfrm>
            <a:off x="4804175" y="125375"/>
            <a:ext cx="362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Score prediction using deep learning</a:t>
            </a:r>
            <a:endParaRPr sz="1600">
              <a:solidFill>
                <a:schemeClr val="lt1"/>
              </a:solidFill>
            </a:endParaRPr>
          </a:p>
        </p:txBody>
      </p:sp>
      <p:pic>
        <p:nvPicPr>
          <p:cNvPr id="167" name="Google Shape;167;p22"/>
          <p:cNvPicPr preferRelativeResize="0"/>
          <p:nvPr/>
        </p:nvPicPr>
        <p:blipFill>
          <a:blip r:embed="rId5">
            <a:alphaModFix/>
          </a:blip>
          <a:stretch>
            <a:fillRect/>
          </a:stretch>
        </p:blipFill>
        <p:spPr>
          <a:xfrm>
            <a:off x="5324700" y="532670"/>
            <a:ext cx="2789151" cy="1942825"/>
          </a:xfrm>
          <a:prstGeom prst="rect">
            <a:avLst/>
          </a:prstGeom>
          <a:noFill/>
          <a:ln>
            <a:noFill/>
          </a:ln>
        </p:spPr>
      </p:pic>
      <p:sp>
        <p:nvSpPr>
          <p:cNvPr id="168" name="Google Shape;168;p22"/>
          <p:cNvSpPr txBox="1"/>
          <p:nvPr/>
        </p:nvSpPr>
        <p:spPr>
          <a:xfrm>
            <a:off x="372850" y="2743525"/>
            <a:ext cx="7740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Future scope of work:</a:t>
            </a:r>
            <a:endParaRPr sz="1600">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Incorporating player attributes as per their performance till date.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Adding more features, ex: previous players and their performance.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Building team as per the match.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3"/>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6" name="Google Shape;176;p23"/>
          <p:cNvSpPr txBox="1"/>
          <p:nvPr/>
        </p:nvSpPr>
        <p:spPr>
          <a:xfrm>
            <a:off x="871400" y="3491250"/>
            <a:ext cx="3038700" cy="10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700">
                <a:solidFill>
                  <a:schemeClr val="lt1"/>
                </a:solidFill>
                <a:latin typeface="Syncopate"/>
                <a:ea typeface="Syncopate"/>
                <a:cs typeface="Syncopate"/>
                <a:sym typeface="Syncopate"/>
              </a:rPr>
              <a:t>dEMO</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57950" y="-57950"/>
            <a:ext cx="9144003" cy="5143501"/>
          </a:xfrm>
          <a:prstGeom prst="rect">
            <a:avLst/>
          </a:prstGeom>
          <a:noFill/>
          <a:ln>
            <a:noFill/>
          </a:ln>
        </p:spPr>
      </p:pic>
      <p:sp>
        <p:nvSpPr>
          <p:cNvPr id="65" name="Google Shape;65;p14"/>
          <p:cNvSpPr txBox="1"/>
          <p:nvPr/>
        </p:nvSpPr>
        <p:spPr>
          <a:xfrm>
            <a:off x="240600" y="375225"/>
            <a:ext cx="8903400" cy="1614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3700">
              <a:solidFill>
                <a:schemeClr val="lt1"/>
              </a:solidFill>
              <a:latin typeface="Syncopate"/>
              <a:ea typeface="Syncopate"/>
              <a:cs typeface="Syncopate"/>
              <a:sym typeface="Syncopate"/>
            </a:endParaRPr>
          </a:p>
          <a:p>
            <a:pPr indent="0" lvl="0" marL="0" rtl="0" algn="l">
              <a:spcBef>
                <a:spcPts val="0"/>
              </a:spcBef>
              <a:spcAft>
                <a:spcPts val="0"/>
              </a:spcAft>
              <a:buNone/>
            </a:pPr>
            <a:r>
              <a:t/>
            </a:r>
            <a:endParaRPr sz="1800">
              <a:solidFill>
                <a:schemeClr val="dk2"/>
              </a:solidFill>
            </a:endParaRPr>
          </a:p>
        </p:txBody>
      </p:sp>
      <p:sp>
        <p:nvSpPr>
          <p:cNvPr id="66" name="Google Shape;66;p14"/>
          <p:cNvSpPr txBox="1"/>
          <p:nvPr/>
        </p:nvSpPr>
        <p:spPr>
          <a:xfrm>
            <a:off x="-108675" y="375225"/>
            <a:ext cx="8381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800">
                <a:solidFill>
                  <a:schemeClr val="lt2"/>
                </a:solidFill>
                <a:latin typeface="Syncopate"/>
                <a:ea typeface="Syncopate"/>
                <a:cs typeface="Syncopate"/>
                <a:sym typeface="Syncopate"/>
              </a:rPr>
              <a:t>How can we judge ?</a:t>
            </a:r>
            <a:endParaRPr b="1" i="1" sz="1800">
              <a:solidFill>
                <a:schemeClr val="lt2"/>
              </a:solidFill>
              <a:latin typeface="Syncopate"/>
              <a:ea typeface="Syncopate"/>
              <a:cs typeface="Syncopate"/>
              <a:sym typeface="Syncopate"/>
            </a:endParaRPr>
          </a:p>
        </p:txBody>
      </p:sp>
      <p:sp>
        <p:nvSpPr>
          <p:cNvPr id="67" name="Google Shape;67;p14"/>
          <p:cNvSpPr txBox="1"/>
          <p:nvPr/>
        </p:nvSpPr>
        <p:spPr>
          <a:xfrm>
            <a:off x="5412975" y="1374575"/>
            <a:ext cx="29919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ANTHONEY</a:t>
            </a:r>
            <a:endParaRPr b="1" sz="1800">
              <a:solidFill>
                <a:schemeClr val="lt1"/>
              </a:solidFill>
            </a:endParaRPr>
          </a:p>
          <a:p>
            <a:pPr indent="457200" lvl="0" marL="0" rtl="0" algn="l">
              <a:spcBef>
                <a:spcPts val="0"/>
              </a:spcBef>
              <a:spcAft>
                <a:spcPts val="0"/>
              </a:spcAft>
              <a:buNone/>
            </a:pPr>
            <a:r>
              <a:rPr lang="en" sz="1800">
                <a:solidFill>
                  <a:schemeClr val="lt1"/>
                </a:solidFill>
              </a:rPr>
              <a:t>0 </a:t>
            </a:r>
            <a:endParaRPr sz="1800">
              <a:solidFill>
                <a:schemeClr val="lt1"/>
              </a:solidFill>
            </a:endParaRPr>
          </a:p>
        </p:txBody>
      </p:sp>
      <p:sp>
        <p:nvSpPr>
          <p:cNvPr id="68" name="Google Shape;68;p14"/>
          <p:cNvSpPr txBox="1"/>
          <p:nvPr/>
        </p:nvSpPr>
        <p:spPr>
          <a:xfrm>
            <a:off x="1514300" y="1374575"/>
            <a:ext cx="29919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MAHESH</a:t>
            </a:r>
            <a:r>
              <a:rPr lang="en" sz="1800">
                <a:solidFill>
                  <a:schemeClr val="dk2"/>
                </a:solidFill>
              </a:rPr>
              <a:t> </a:t>
            </a:r>
            <a:endParaRPr sz="1800">
              <a:solidFill>
                <a:schemeClr val="dk2"/>
              </a:solidFill>
            </a:endParaRPr>
          </a:p>
          <a:p>
            <a:pPr indent="457200" lvl="0" marL="0" rtl="0" algn="l">
              <a:spcBef>
                <a:spcPts val="0"/>
              </a:spcBef>
              <a:spcAft>
                <a:spcPts val="0"/>
              </a:spcAft>
              <a:buNone/>
            </a:pPr>
            <a:r>
              <a:rPr lang="en" sz="1800">
                <a:solidFill>
                  <a:schemeClr val="lt1"/>
                </a:solidFill>
              </a:rPr>
              <a:t>1</a:t>
            </a:r>
            <a:endParaRPr sz="1800">
              <a:solidFill>
                <a:schemeClr val="lt1"/>
              </a:solidFill>
            </a:endParaRPr>
          </a:p>
        </p:txBody>
      </p:sp>
      <p:cxnSp>
        <p:nvCxnSpPr>
          <p:cNvPr id="69" name="Google Shape;69;p14"/>
          <p:cNvCxnSpPr/>
          <p:nvPr/>
        </p:nvCxnSpPr>
        <p:spPr>
          <a:xfrm>
            <a:off x="4698113" y="1374575"/>
            <a:ext cx="57900" cy="1245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5" name="Google Shape;75;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57950" y="-57950"/>
            <a:ext cx="9144003" cy="5143501"/>
          </a:xfrm>
          <a:prstGeom prst="rect">
            <a:avLst/>
          </a:prstGeom>
          <a:noFill/>
          <a:ln>
            <a:noFill/>
          </a:ln>
        </p:spPr>
      </p:pic>
      <p:sp>
        <p:nvSpPr>
          <p:cNvPr id="77" name="Google Shape;77;p15"/>
          <p:cNvSpPr txBox="1"/>
          <p:nvPr/>
        </p:nvSpPr>
        <p:spPr>
          <a:xfrm>
            <a:off x="240600" y="375225"/>
            <a:ext cx="8903400" cy="1614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3700">
              <a:solidFill>
                <a:schemeClr val="lt1"/>
              </a:solidFill>
              <a:latin typeface="Syncopate"/>
              <a:ea typeface="Syncopate"/>
              <a:cs typeface="Syncopate"/>
              <a:sym typeface="Syncopate"/>
            </a:endParaRPr>
          </a:p>
          <a:p>
            <a:pPr indent="0" lvl="0" marL="0" rtl="0" algn="l">
              <a:spcBef>
                <a:spcPts val="0"/>
              </a:spcBef>
              <a:spcAft>
                <a:spcPts val="0"/>
              </a:spcAft>
              <a:buNone/>
            </a:pPr>
            <a:r>
              <a:t/>
            </a:r>
            <a:endParaRPr sz="1800">
              <a:solidFill>
                <a:schemeClr val="dk2"/>
              </a:solidFill>
            </a:endParaRPr>
          </a:p>
        </p:txBody>
      </p:sp>
      <p:sp>
        <p:nvSpPr>
          <p:cNvPr id="78" name="Google Shape;78;p15"/>
          <p:cNvSpPr txBox="1"/>
          <p:nvPr/>
        </p:nvSpPr>
        <p:spPr>
          <a:xfrm>
            <a:off x="-108675" y="375225"/>
            <a:ext cx="8381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800">
                <a:solidFill>
                  <a:schemeClr val="lt2"/>
                </a:solidFill>
                <a:latin typeface="Syncopate"/>
                <a:ea typeface="Syncopate"/>
                <a:cs typeface="Syncopate"/>
                <a:sym typeface="Syncopate"/>
              </a:rPr>
              <a:t>How can we judge ?</a:t>
            </a:r>
            <a:endParaRPr b="1" i="1" sz="1800">
              <a:solidFill>
                <a:schemeClr val="lt2"/>
              </a:solidFill>
              <a:latin typeface="Syncopate"/>
              <a:ea typeface="Syncopate"/>
              <a:cs typeface="Syncopate"/>
              <a:sym typeface="Syncopate"/>
            </a:endParaRPr>
          </a:p>
        </p:txBody>
      </p:sp>
      <p:sp>
        <p:nvSpPr>
          <p:cNvPr id="79" name="Google Shape;79;p15"/>
          <p:cNvSpPr txBox="1"/>
          <p:nvPr/>
        </p:nvSpPr>
        <p:spPr>
          <a:xfrm>
            <a:off x="5412975" y="1374575"/>
            <a:ext cx="2991900" cy="792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t/>
            </a:r>
            <a:endParaRPr sz="1800">
              <a:solidFill>
                <a:schemeClr val="lt1"/>
              </a:solidFill>
            </a:endParaRPr>
          </a:p>
        </p:txBody>
      </p:sp>
      <p:sp>
        <p:nvSpPr>
          <p:cNvPr id="80" name="Google Shape;80;p15"/>
          <p:cNvSpPr txBox="1"/>
          <p:nvPr/>
        </p:nvSpPr>
        <p:spPr>
          <a:xfrm>
            <a:off x="2515875" y="1001100"/>
            <a:ext cx="29919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457200" lvl="0" marL="0" rtl="0" algn="l">
              <a:spcBef>
                <a:spcPts val="0"/>
              </a:spcBef>
              <a:spcAft>
                <a:spcPts val="0"/>
              </a:spcAft>
              <a:buNone/>
            </a:pPr>
            <a:r>
              <a:rPr lang="en" sz="1800">
                <a:solidFill>
                  <a:schemeClr val="lt1"/>
                </a:solidFill>
              </a:rPr>
              <a:t>IPL_HISTORY.CSV</a:t>
            </a:r>
            <a:endParaRPr sz="1800">
              <a:solidFill>
                <a:schemeClr val="lt1"/>
              </a:solidFill>
            </a:endParaRPr>
          </a:p>
        </p:txBody>
      </p:sp>
      <p:cxnSp>
        <p:nvCxnSpPr>
          <p:cNvPr id="81" name="Google Shape;81;p15"/>
          <p:cNvCxnSpPr/>
          <p:nvPr/>
        </p:nvCxnSpPr>
        <p:spPr>
          <a:xfrm>
            <a:off x="4698113" y="1374575"/>
            <a:ext cx="57900" cy="1245900"/>
          </a:xfrm>
          <a:prstGeom prst="straightConnector1">
            <a:avLst/>
          </a:prstGeom>
          <a:noFill/>
          <a:ln cap="flat" cmpd="sng" w="9525">
            <a:solidFill>
              <a:schemeClr val="dk2"/>
            </a:solidFill>
            <a:prstDash val="solid"/>
            <a:round/>
            <a:headEnd len="med" w="med" type="none"/>
            <a:tailEnd len="med" w="med" type="none"/>
          </a:ln>
        </p:spPr>
      </p:cxnSp>
      <p:pic>
        <p:nvPicPr>
          <p:cNvPr id="82" name="Google Shape;82;p15"/>
          <p:cNvPicPr preferRelativeResize="0"/>
          <p:nvPr/>
        </p:nvPicPr>
        <p:blipFill>
          <a:blip r:embed="rId4">
            <a:alphaModFix/>
          </a:blip>
          <a:stretch>
            <a:fillRect/>
          </a:stretch>
        </p:blipFill>
        <p:spPr>
          <a:xfrm>
            <a:off x="501450" y="1957875"/>
            <a:ext cx="8381699" cy="272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8" name="Google Shape;88;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90" name="Google Shape;90;p16"/>
          <p:cNvSpPr txBox="1"/>
          <p:nvPr/>
        </p:nvSpPr>
        <p:spPr>
          <a:xfrm>
            <a:off x="2376600" y="527000"/>
            <a:ext cx="4390800" cy="7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700">
                <a:solidFill>
                  <a:schemeClr val="lt1"/>
                </a:solidFill>
                <a:latin typeface="Syncopate"/>
                <a:ea typeface="Syncopate"/>
                <a:cs typeface="Syncopate"/>
                <a:sym typeface="Syncopate"/>
              </a:rPr>
              <a:t>WIN WIZARD </a:t>
            </a:r>
            <a:endParaRPr b="1" sz="3700">
              <a:solidFill>
                <a:schemeClr val="lt1"/>
              </a:solidFill>
              <a:latin typeface="Syncopate"/>
              <a:ea typeface="Syncopate"/>
              <a:cs typeface="Syncopate"/>
              <a:sym typeface="Syncopate"/>
            </a:endParaRPr>
          </a:p>
          <a:p>
            <a:pPr indent="0" lvl="0" marL="0" rtl="0" algn="l">
              <a:spcBef>
                <a:spcPts val="0"/>
              </a:spcBef>
              <a:spcAft>
                <a:spcPts val="0"/>
              </a:spcAft>
              <a:buNone/>
            </a:pPr>
            <a:r>
              <a:t/>
            </a:r>
            <a:endParaRPr sz="1800">
              <a:solidFill>
                <a:schemeClr val="dk2"/>
              </a:solidFill>
            </a:endParaRPr>
          </a:p>
        </p:txBody>
      </p:sp>
      <p:sp>
        <p:nvSpPr>
          <p:cNvPr id="91" name="Google Shape;91;p16"/>
          <p:cNvSpPr txBox="1"/>
          <p:nvPr/>
        </p:nvSpPr>
        <p:spPr>
          <a:xfrm>
            <a:off x="159350" y="1497250"/>
            <a:ext cx="3000000" cy="173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800">
                <a:solidFill>
                  <a:schemeClr val="lt2"/>
                </a:solidFill>
                <a:latin typeface="Cinzel"/>
                <a:ea typeface="Cinzel"/>
                <a:cs typeface="Cinzel"/>
                <a:sym typeface="Cinzel"/>
              </a:rPr>
              <a:t>Project 4 </a:t>
            </a:r>
            <a:endParaRPr b="1" i="1" sz="1800">
              <a:solidFill>
                <a:schemeClr val="lt2"/>
              </a:solidFill>
              <a:latin typeface="Cinzel"/>
              <a:ea typeface="Cinzel"/>
              <a:cs typeface="Cinzel"/>
              <a:sym typeface="Cinzel"/>
            </a:endParaRPr>
          </a:p>
          <a:p>
            <a:pPr indent="0" lvl="0" marL="0" rtl="0" algn="ctr">
              <a:lnSpc>
                <a:spcPct val="115000"/>
              </a:lnSpc>
              <a:spcBef>
                <a:spcPts val="0"/>
              </a:spcBef>
              <a:spcAft>
                <a:spcPts val="0"/>
              </a:spcAft>
              <a:buNone/>
            </a:pPr>
            <a:r>
              <a:rPr b="1" i="1" lang="en" sz="1800">
                <a:solidFill>
                  <a:schemeClr val="lt2"/>
                </a:solidFill>
                <a:latin typeface="Cinzel"/>
                <a:ea typeface="Cinzel"/>
                <a:cs typeface="Cinzel"/>
                <a:sym typeface="Cinzel"/>
              </a:rPr>
              <a:t>Kashish Jain</a:t>
            </a:r>
            <a:endParaRPr b="1" i="1" sz="1800">
              <a:solidFill>
                <a:schemeClr val="lt2"/>
              </a:solidFill>
              <a:latin typeface="Cinzel"/>
              <a:ea typeface="Cinzel"/>
              <a:cs typeface="Cinzel"/>
              <a:sym typeface="Cinzel"/>
            </a:endParaRPr>
          </a:p>
          <a:p>
            <a:pPr indent="0" lvl="0" marL="0" rtl="0" algn="ctr">
              <a:lnSpc>
                <a:spcPct val="115000"/>
              </a:lnSpc>
              <a:spcBef>
                <a:spcPts val="0"/>
              </a:spcBef>
              <a:spcAft>
                <a:spcPts val="0"/>
              </a:spcAft>
              <a:buNone/>
            </a:pPr>
            <a:r>
              <a:rPr b="1" i="1" lang="en" sz="1800">
                <a:solidFill>
                  <a:schemeClr val="lt2"/>
                </a:solidFill>
                <a:latin typeface="Cinzel"/>
                <a:ea typeface="Cinzel"/>
                <a:cs typeface="Cinzel"/>
                <a:sym typeface="Cinzel"/>
              </a:rPr>
              <a:t>Ali Khan</a:t>
            </a:r>
            <a:endParaRPr b="1" i="1" sz="1800">
              <a:solidFill>
                <a:schemeClr val="lt2"/>
              </a:solidFill>
              <a:latin typeface="Cinzel"/>
              <a:ea typeface="Cinzel"/>
              <a:cs typeface="Cinzel"/>
              <a:sym typeface="Cinzel"/>
            </a:endParaRPr>
          </a:p>
          <a:p>
            <a:pPr indent="0" lvl="0" marL="0" rtl="0" algn="ctr">
              <a:lnSpc>
                <a:spcPct val="115000"/>
              </a:lnSpc>
              <a:spcBef>
                <a:spcPts val="0"/>
              </a:spcBef>
              <a:spcAft>
                <a:spcPts val="0"/>
              </a:spcAft>
              <a:buNone/>
            </a:pPr>
            <a:r>
              <a:rPr b="1" i="1" lang="en" sz="1800">
                <a:solidFill>
                  <a:schemeClr val="lt2"/>
                </a:solidFill>
                <a:latin typeface="Cinzel"/>
                <a:ea typeface="Cinzel"/>
                <a:cs typeface="Cinzel"/>
                <a:sym typeface="Cinzel"/>
              </a:rPr>
              <a:t>Abid Hussain</a:t>
            </a:r>
            <a:endParaRPr b="1" i="1" sz="1800">
              <a:solidFill>
                <a:schemeClr val="lt2"/>
              </a:solidFill>
              <a:latin typeface="Cinzel"/>
              <a:ea typeface="Cinzel"/>
              <a:cs typeface="Cinzel"/>
              <a:sym typeface="Cinzel"/>
            </a:endParaRPr>
          </a:p>
          <a:p>
            <a:pPr indent="0" lvl="0" marL="0" rtl="0" algn="ctr">
              <a:lnSpc>
                <a:spcPct val="115000"/>
              </a:lnSpc>
              <a:spcBef>
                <a:spcPts val="0"/>
              </a:spcBef>
              <a:spcAft>
                <a:spcPts val="0"/>
              </a:spcAft>
              <a:buNone/>
            </a:pPr>
            <a:r>
              <a:rPr b="1" i="1" lang="en" sz="1800">
                <a:solidFill>
                  <a:schemeClr val="lt2"/>
                </a:solidFill>
                <a:latin typeface="Cinzel"/>
                <a:ea typeface="Cinzel"/>
                <a:cs typeface="Cinzel"/>
                <a:sym typeface="Cinzel"/>
              </a:rPr>
              <a:t>Amir Siddiqui</a:t>
            </a:r>
            <a:endParaRPr b="1" i="1" sz="1800">
              <a:solidFill>
                <a:schemeClr val="lt2"/>
              </a:solidFill>
              <a:latin typeface="Cinzel"/>
              <a:ea typeface="Cinzel"/>
              <a:cs typeface="Cinzel"/>
              <a:sym typeface="Cinz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7"/>
          <p:cNvPicPr preferRelativeResize="0"/>
          <p:nvPr/>
        </p:nvPicPr>
        <p:blipFill>
          <a:blip r:embed="rId3">
            <a:alphaModFix/>
          </a:blip>
          <a:stretch>
            <a:fillRect/>
          </a:stretch>
        </p:blipFill>
        <p:spPr>
          <a:xfrm>
            <a:off x="-1" y="0"/>
            <a:ext cx="9144003" cy="5143501"/>
          </a:xfrm>
          <a:prstGeom prst="rect">
            <a:avLst/>
          </a:prstGeom>
          <a:noFill/>
          <a:ln>
            <a:noFill/>
          </a:ln>
        </p:spPr>
      </p:pic>
      <p:pic>
        <p:nvPicPr>
          <p:cNvPr id="99" name="Google Shape;99;p17"/>
          <p:cNvPicPr preferRelativeResize="0"/>
          <p:nvPr/>
        </p:nvPicPr>
        <p:blipFill>
          <a:blip r:embed="rId4">
            <a:alphaModFix/>
          </a:blip>
          <a:stretch>
            <a:fillRect/>
          </a:stretch>
        </p:blipFill>
        <p:spPr>
          <a:xfrm>
            <a:off x="311700" y="1086142"/>
            <a:ext cx="8638548" cy="29712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7" name="Google Shape;107;p18"/>
          <p:cNvSpPr txBox="1"/>
          <p:nvPr/>
        </p:nvSpPr>
        <p:spPr>
          <a:xfrm>
            <a:off x="0" y="380800"/>
            <a:ext cx="3771000" cy="45324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434343"/>
              </a:buClr>
              <a:buSzPts val="1500"/>
              <a:buChar char="●"/>
            </a:pPr>
            <a:r>
              <a:rPr b="1" lang="en" sz="1500">
                <a:solidFill>
                  <a:srgbClr val="434343"/>
                </a:solidFill>
              </a:rPr>
              <a:t>Initiated</a:t>
            </a:r>
            <a:r>
              <a:rPr b="1" lang="en" sz="1500">
                <a:solidFill>
                  <a:srgbClr val="434343"/>
                </a:solidFill>
              </a:rPr>
              <a:t> a Spark session to process our dataset;</a:t>
            </a:r>
            <a:endParaRPr b="1" sz="1500">
              <a:solidFill>
                <a:srgbClr val="434343"/>
              </a:solidFill>
            </a:endParaRPr>
          </a:p>
          <a:p>
            <a:pPr indent="-323850" lvl="0" marL="457200" rtl="0" algn="l">
              <a:lnSpc>
                <a:spcPct val="200000"/>
              </a:lnSpc>
              <a:spcBef>
                <a:spcPts val="0"/>
              </a:spcBef>
              <a:spcAft>
                <a:spcPts val="0"/>
              </a:spcAft>
              <a:buClr>
                <a:srgbClr val="434343"/>
              </a:buClr>
              <a:buSzPts val="1500"/>
              <a:buChar char="●"/>
            </a:pPr>
            <a:r>
              <a:rPr b="1" lang="en" sz="1500">
                <a:solidFill>
                  <a:srgbClr val="434343"/>
                </a:solidFill>
              </a:rPr>
              <a:t>Read an IPL history CSV file from AWS S3 bucket into Spark Dataframe;</a:t>
            </a:r>
            <a:endParaRPr b="1" sz="1500">
              <a:solidFill>
                <a:srgbClr val="434343"/>
              </a:solidFill>
            </a:endParaRPr>
          </a:p>
          <a:p>
            <a:pPr indent="-323850" lvl="0" marL="457200" rtl="0" algn="l">
              <a:lnSpc>
                <a:spcPct val="200000"/>
              </a:lnSpc>
              <a:spcBef>
                <a:spcPts val="0"/>
              </a:spcBef>
              <a:spcAft>
                <a:spcPts val="0"/>
              </a:spcAft>
              <a:buClr>
                <a:srgbClr val="434343"/>
              </a:buClr>
              <a:buSzPts val="1500"/>
              <a:buChar char="●"/>
            </a:pPr>
            <a:r>
              <a:rPr b="1" lang="en" sz="1500">
                <a:solidFill>
                  <a:srgbClr val="434343"/>
                </a:solidFill>
              </a:rPr>
              <a:t>Which was converted into a Pandas Dataframe for easier manipulation.</a:t>
            </a:r>
            <a:endParaRPr b="1" sz="1500">
              <a:solidFill>
                <a:srgbClr val="434343"/>
              </a:solidFill>
            </a:endParaRPr>
          </a:p>
          <a:p>
            <a:pPr indent="0" lvl="0" marL="457200" rtl="0" algn="l">
              <a:lnSpc>
                <a:spcPct val="200000"/>
              </a:lnSpc>
              <a:spcBef>
                <a:spcPts val="0"/>
              </a:spcBef>
              <a:spcAft>
                <a:spcPts val="0"/>
              </a:spcAft>
              <a:buNone/>
            </a:pPr>
            <a:r>
              <a:t/>
            </a:r>
            <a:endParaRPr b="1">
              <a:solidFill>
                <a:schemeClr val="lt1"/>
              </a:solidFill>
            </a:endParaRPr>
          </a:p>
        </p:txBody>
      </p:sp>
      <p:pic>
        <p:nvPicPr>
          <p:cNvPr id="108" name="Google Shape;108;p18"/>
          <p:cNvPicPr preferRelativeResize="0"/>
          <p:nvPr/>
        </p:nvPicPr>
        <p:blipFill>
          <a:blip r:embed="rId4">
            <a:alphaModFix/>
          </a:blip>
          <a:stretch>
            <a:fillRect/>
          </a:stretch>
        </p:blipFill>
        <p:spPr>
          <a:xfrm>
            <a:off x="3700575" y="75325"/>
            <a:ext cx="5443425" cy="2462174"/>
          </a:xfrm>
          <a:prstGeom prst="rect">
            <a:avLst/>
          </a:prstGeom>
          <a:noFill/>
          <a:ln>
            <a:noFill/>
          </a:ln>
        </p:spPr>
      </p:pic>
      <p:pic>
        <p:nvPicPr>
          <p:cNvPr id="109" name="Google Shape;109;p18"/>
          <p:cNvPicPr preferRelativeResize="0"/>
          <p:nvPr/>
        </p:nvPicPr>
        <p:blipFill>
          <a:blip r:embed="rId5">
            <a:alphaModFix/>
          </a:blip>
          <a:stretch>
            <a:fillRect/>
          </a:stretch>
        </p:blipFill>
        <p:spPr>
          <a:xfrm>
            <a:off x="3700575" y="3049002"/>
            <a:ext cx="5443425" cy="1864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7" name="Google Shape;117;p19"/>
          <p:cNvSpPr txBox="1"/>
          <p:nvPr/>
        </p:nvSpPr>
        <p:spPr>
          <a:xfrm>
            <a:off x="-47500" y="97950"/>
            <a:ext cx="3852000" cy="49476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434343"/>
              </a:buClr>
              <a:buSzPts val="1400"/>
              <a:buChar char="●"/>
            </a:pPr>
            <a:r>
              <a:rPr b="1" lang="en">
                <a:solidFill>
                  <a:srgbClr val="434343"/>
                </a:solidFill>
              </a:rPr>
              <a:t>Dropped irrelevant columns to simplify our dataset; </a:t>
            </a:r>
            <a:endParaRPr b="1">
              <a:solidFill>
                <a:srgbClr val="434343"/>
              </a:solidFill>
            </a:endParaRPr>
          </a:p>
          <a:p>
            <a:pPr indent="-317500" lvl="0" marL="457200" rtl="0" algn="l">
              <a:lnSpc>
                <a:spcPct val="200000"/>
              </a:lnSpc>
              <a:spcBef>
                <a:spcPts val="0"/>
              </a:spcBef>
              <a:spcAft>
                <a:spcPts val="0"/>
              </a:spcAft>
              <a:buClr>
                <a:srgbClr val="434343"/>
              </a:buClr>
              <a:buSzPts val="1400"/>
              <a:buChar char="●"/>
            </a:pPr>
            <a:r>
              <a:rPr b="1" lang="en">
                <a:solidFill>
                  <a:srgbClr val="434343"/>
                </a:solidFill>
              </a:rPr>
              <a:t>Categorical features were encoded using LabelEncoder.</a:t>
            </a:r>
            <a:endParaRPr b="1">
              <a:solidFill>
                <a:srgbClr val="434343"/>
              </a:solidFill>
            </a:endParaRPr>
          </a:p>
          <a:p>
            <a:pPr indent="-317500" lvl="0" marL="457200" rtl="0" algn="l">
              <a:lnSpc>
                <a:spcPct val="200000"/>
              </a:lnSpc>
              <a:spcBef>
                <a:spcPts val="0"/>
              </a:spcBef>
              <a:spcAft>
                <a:spcPts val="0"/>
              </a:spcAft>
              <a:buClr>
                <a:srgbClr val="434343"/>
              </a:buClr>
              <a:buSzPts val="1400"/>
              <a:buChar char="●"/>
            </a:pPr>
            <a:r>
              <a:rPr b="1" lang="en">
                <a:solidFill>
                  <a:srgbClr val="434343"/>
                </a:solidFill>
              </a:rPr>
              <a:t>Data was </a:t>
            </a:r>
            <a:r>
              <a:rPr b="1" lang="en">
                <a:solidFill>
                  <a:srgbClr val="434343"/>
                </a:solidFill>
              </a:rPr>
              <a:t>split into training and testing sets, using 70% for training and 30% for testing;</a:t>
            </a:r>
            <a:endParaRPr b="1">
              <a:solidFill>
                <a:srgbClr val="434343"/>
              </a:solidFill>
            </a:endParaRPr>
          </a:p>
          <a:p>
            <a:pPr indent="-317500" lvl="0" marL="457200" rtl="0" algn="l">
              <a:lnSpc>
                <a:spcPct val="200000"/>
              </a:lnSpc>
              <a:spcBef>
                <a:spcPts val="0"/>
              </a:spcBef>
              <a:spcAft>
                <a:spcPts val="0"/>
              </a:spcAft>
              <a:buClr>
                <a:srgbClr val="434343"/>
              </a:buClr>
              <a:buSzPts val="1400"/>
              <a:buChar char="●"/>
            </a:pPr>
            <a:r>
              <a:rPr b="1" lang="en">
                <a:solidFill>
                  <a:srgbClr val="434343"/>
                </a:solidFill>
              </a:rPr>
              <a:t>MinMaxScaler was utilized for scaling the features</a:t>
            </a:r>
            <a:endParaRPr b="1">
              <a:solidFill>
                <a:srgbClr val="434343"/>
              </a:solidFill>
            </a:endParaRPr>
          </a:p>
        </p:txBody>
      </p:sp>
      <p:pic>
        <p:nvPicPr>
          <p:cNvPr id="118" name="Google Shape;118;p19"/>
          <p:cNvPicPr preferRelativeResize="0"/>
          <p:nvPr/>
        </p:nvPicPr>
        <p:blipFill>
          <a:blip r:embed="rId4">
            <a:alphaModFix/>
          </a:blip>
          <a:stretch>
            <a:fillRect/>
          </a:stretch>
        </p:blipFill>
        <p:spPr>
          <a:xfrm>
            <a:off x="3493000" y="97825"/>
            <a:ext cx="5650999" cy="1717200"/>
          </a:xfrm>
          <a:prstGeom prst="rect">
            <a:avLst/>
          </a:prstGeom>
          <a:noFill/>
          <a:ln>
            <a:noFill/>
          </a:ln>
        </p:spPr>
      </p:pic>
      <p:pic>
        <p:nvPicPr>
          <p:cNvPr id="119" name="Google Shape;119;p19"/>
          <p:cNvPicPr preferRelativeResize="0"/>
          <p:nvPr/>
        </p:nvPicPr>
        <p:blipFill>
          <a:blip r:embed="rId5">
            <a:alphaModFix/>
          </a:blip>
          <a:stretch>
            <a:fillRect/>
          </a:stretch>
        </p:blipFill>
        <p:spPr>
          <a:xfrm>
            <a:off x="5283475" y="1839775"/>
            <a:ext cx="3548825" cy="3095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0"/>
          <p:cNvPicPr preferRelativeResize="0"/>
          <p:nvPr/>
        </p:nvPicPr>
        <p:blipFill>
          <a:blip r:embed="rId3">
            <a:alphaModFix/>
          </a:blip>
          <a:stretch>
            <a:fillRect/>
          </a:stretch>
        </p:blipFill>
        <p:spPr>
          <a:xfrm>
            <a:off x="0" y="-49050"/>
            <a:ext cx="9144003" cy="5143501"/>
          </a:xfrm>
          <a:prstGeom prst="rect">
            <a:avLst/>
          </a:prstGeom>
          <a:noFill/>
          <a:ln>
            <a:noFill/>
          </a:ln>
        </p:spPr>
      </p:pic>
      <p:sp>
        <p:nvSpPr>
          <p:cNvPr id="127" name="Google Shape;127;p20"/>
          <p:cNvSpPr txBox="1"/>
          <p:nvPr/>
        </p:nvSpPr>
        <p:spPr>
          <a:xfrm>
            <a:off x="2703325" y="101775"/>
            <a:ext cx="3795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ML models used for predicting Runs:</a:t>
            </a:r>
            <a:endParaRPr sz="1600">
              <a:solidFill>
                <a:srgbClr val="FFFFFF"/>
              </a:solidFill>
            </a:endParaRPr>
          </a:p>
          <a:p>
            <a:pPr indent="0" lvl="0" marL="457200" rtl="0" algn="l">
              <a:spcBef>
                <a:spcPts val="0"/>
              </a:spcBef>
              <a:spcAft>
                <a:spcPts val="0"/>
              </a:spcAft>
              <a:buNone/>
            </a:pPr>
            <a:r>
              <a:t/>
            </a:r>
            <a:endParaRPr>
              <a:solidFill>
                <a:srgbClr val="FFFFFF"/>
              </a:solidFill>
            </a:endParaRPr>
          </a:p>
        </p:txBody>
      </p:sp>
      <p:grpSp>
        <p:nvGrpSpPr>
          <p:cNvPr id="128" name="Google Shape;128;p20"/>
          <p:cNvGrpSpPr/>
          <p:nvPr/>
        </p:nvGrpSpPr>
        <p:grpSpPr>
          <a:xfrm>
            <a:off x="1531450" y="656375"/>
            <a:ext cx="6021750" cy="2471825"/>
            <a:chOff x="1531450" y="656375"/>
            <a:chExt cx="6021750" cy="2471825"/>
          </a:xfrm>
        </p:grpSpPr>
        <p:sp>
          <p:nvSpPr>
            <p:cNvPr id="129" name="Google Shape;129;p20"/>
            <p:cNvSpPr/>
            <p:nvPr/>
          </p:nvSpPr>
          <p:spPr>
            <a:xfrm>
              <a:off x="3507450" y="656375"/>
              <a:ext cx="22260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Dataset - S3 Bucket</a:t>
              </a:r>
              <a:endParaRPr>
                <a:solidFill>
                  <a:schemeClr val="lt1"/>
                </a:solidFill>
              </a:endParaRPr>
            </a:p>
          </p:txBody>
        </p:sp>
        <p:sp>
          <p:nvSpPr>
            <p:cNvPr id="130" name="Google Shape;130;p20"/>
            <p:cNvSpPr/>
            <p:nvPr/>
          </p:nvSpPr>
          <p:spPr>
            <a:xfrm>
              <a:off x="3487825" y="1317750"/>
              <a:ext cx="22260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Preprocessing</a:t>
              </a:r>
              <a:endParaRPr>
                <a:solidFill>
                  <a:schemeClr val="lt1"/>
                </a:solidFill>
              </a:endParaRPr>
            </a:p>
          </p:txBody>
        </p:sp>
        <p:sp>
          <p:nvSpPr>
            <p:cNvPr id="131" name="Google Shape;131;p20"/>
            <p:cNvSpPr/>
            <p:nvPr/>
          </p:nvSpPr>
          <p:spPr>
            <a:xfrm>
              <a:off x="1531450" y="2049175"/>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Linear Regression</a:t>
              </a:r>
              <a:endParaRPr>
                <a:solidFill>
                  <a:schemeClr val="lt1"/>
                </a:solidFill>
              </a:endParaRPr>
            </a:p>
          </p:txBody>
        </p:sp>
        <p:sp>
          <p:nvSpPr>
            <p:cNvPr id="132" name="Google Shape;132;p20"/>
            <p:cNvSpPr/>
            <p:nvPr/>
          </p:nvSpPr>
          <p:spPr>
            <a:xfrm>
              <a:off x="3718375" y="2049175"/>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Random Forest</a:t>
              </a:r>
              <a:endParaRPr>
                <a:solidFill>
                  <a:schemeClr val="lt1"/>
                </a:solidFill>
              </a:endParaRPr>
            </a:p>
          </p:txBody>
        </p:sp>
        <p:sp>
          <p:nvSpPr>
            <p:cNvPr id="133" name="Google Shape;133;p20"/>
            <p:cNvSpPr/>
            <p:nvPr/>
          </p:nvSpPr>
          <p:spPr>
            <a:xfrm>
              <a:off x="5788300" y="2049175"/>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Neural Networks</a:t>
              </a:r>
              <a:endParaRPr>
                <a:solidFill>
                  <a:schemeClr val="lt1"/>
                </a:solidFill>
              </a:endParaRPr>
            </a:p>
          </p:txBody>
        </p:sp>
        <p:sp>
          <p:nvSpPr>
            <p:cNvPr id="134" name="Google Shape;134;p20"/>
            <p:cNvSpPr/>
            <p:nvPr/>
          </p:nvSpPr>
          <p:spPr>
            <a:xfrm>
              <a:off x="1531450" y="2696800"/>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Evaluation Metric</a:t>
              </a:r>
              <a:endParaRPr>
                <a:solidFill>
                  <a:schemeClr val="lt1"/>
                </a:solidFill>
              </a:endParaRPr>
            </a:p>
          </p:txBody>
        </p:sp>
        <p:sp>
          <p:nvSpPr>
            <p:cNvPr id="135" name="Google Shape;135;p20"/>
            <p:cNvSpPr/>
            <p:nvPr/>
          </p:nvSpPr>
          <p:spPr>
            <a:xfrm>
              <a:off x="3659875" y="2696800"/>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Evaluation Metric</a:t>
              </a:r>
              <a:endParaRPr>
                <a:solidFill>
                  <a:schemeClr val="lt1"/>
                </a:solidFill>
              </a:endParaRPr>
            </a:p>
          </p:txBody>
        </p:sp>
        <p:sp>
          <p:nvSpPr>
            <p:cNvPr id="136" name="Google Shape;136;p20"/>
            <p:cNvSpPr/>
            <p:nvPr/>
          </p:nvSpPr>
          <p:spPr>
            <a:xfrm>
              <a:off x="5763775" y="2696800"/>
              <a:ext cx="1764900" cy="4314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Evaluation Metric</a:t>
              </a:r>
              <a:endParaRPr>
                <a:solidFill>
                  <a:schemeClr val="lt1"/>
                </a:solidFill>
              </a:endParaRPr>
            </a:p>
          </p:txBody>
        </p:sp>
        <p:sp>
          <p:nvSpPr>
            <p:cNvPr id="137" name="Google Shape;137;p20"/>
            <p:cNvSpPr/>
            <p:nvPr/>
          </p:nvSpPr>
          <p:spPr>
            <a:xfrm>
              <a:off x="4483075" y="1087775"/>
              <a:ext cx="235500" cy="25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0"/>
            <p:cNvSpPr/>
            <p:nvPr/>
          </p:nvSpPr>
          <p:spPr>
            <a:xfrm>
              <a:off x="2296150" y="2480575"/>
              <a:ext cx="235500" cy="25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0"/>
            <p:cNvSpPr/>
            <p:nvPr/>
          </p:nvSpPr>
          <p:spPr>
            <a:xfrm>
              <a:off x="4454250" y="2441850"/>
              <a:ext cx="235500" cy="25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p:nvPr/>
          </p:nvSpPr>
          <p:spPr>
            <a:xfrm>
              <a:off x="6528475" y="2441850"/>
              <a:ext cx="235500" cy="25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41" name="Google Shape;141;p20"/>
          <p:cNvCxnSpPr>
            <a:stCxn id="130" idx="2"/>
            <a:endCxn id="131" idx="0"/>
          </p:cNvCxnSpPr>
          <p:nvPr/>
        </p:nvCxnSpPr>
        <p:spPr>
          <a:xfrm rot="5400000">
            <a:off x="3357325" y="805650"/>
            <a:ext cx="300000" cy="2187000"/>
          </a:xfrm>
          <a:prstGeom prst="bentConnector3">
            <a:avLst>
              <a:gd fmla="val 50004" name="adj1"/>
            </a:avLst>
          </a:prstGeom>
          <a:noFill/>
          <a:ln cap="flat" cmpd="sng" w="19050">
            <a:solidFill>
              <a:schemeClr val="lt1"/>
            </a:solidFill>
            <a:prstDash val="solid"/>
            <a:round/>
            <a:headEnd len="med" w="med" type="none"/>
            <a:tailEnd len="med" w="med" type="none"/>
          </a:ln>
        </p:spPr>
      </p:cxnSp>
      <p:cxnSp>
        <p:nvCxnSpPr>
          <p:cNvPr id="142" name="Google Shape;142;p20"/>
          <p:cNvCxnSpPr>
            <a:endCxn id="133" idx="0"/>
          </p:cNvCxnSpPr>
          <p:nvPr/>
        </p:nvCxnSpPr>
        <p:spPr>
          <a:xfrm>
            <a:off x="4605850" y="1895875"/>
            <a:ext cx="2064900" cy="153300"/>
          </a:xfrm>
          <a:prstGeom prst="bentConnector2">
            <a:avLst/>
          </a:prstGeom>
          <a:noFill/>
          <a:ln cap="flat" cmpd="sng" w="19050">
            <a:solidFill>
              <a:schemeClr val="lt1"/>
            </a:solidFill>
            <a:prstDash val="solid"/>
            <a:round/>
            <a:headEnd len="med" w="med" type="none"/>
            <a:tailEnd len="med" w="med" type="none"/>
          </a:ln>
        </p:spPr>
      </p:cxnSp>
      <p:cxnSp>
        <p:nvCxnSpPr>
          <p:cNvPr id="143" name="Google Shape;143;p20"/>
          <p:cNvCxnSpPr>
            <a:endCxn id="132" idx="0"/>
          </p:cNvCxnSpPr>
          <p:nvPr/>
        </p:nvCxnSpPr>
        <p:spPr>
          <a:xfrm flipH="1">
            <a:off x="4600825" y="1751875"/>
            <a:ext cx="4800" cy="2973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1"/>
          <p:cNvPicPr preferRelativeResize="0"/>
          <p:nvPr/>
        </p:nvPicPr>
        <p:blipFill>
          <a:blip r:embed="rId3">
            <a:alphaModFix/>
          </a:blip>
          <a:stretch>
            <a:fillRect/>
          </a:stretch>
        </p:blipFill>
        <p:spPr>
          <a:xfrm>
            <a:off x="-27325" y="-62375"/>
            <a:ext cx="9144003" cy="5143501"/>
          </a:xfrm>
          <a:prstGeom prst="rect">
            <a:avLst/>
          </a:prstGeom>
          <a:noFill/>
          <a:ln>
            <a:noFill/>
          </a:ln>
        </p:spPr>
      </p:pic>
      <p:grpSp>
        <p:nvGrpSpPr>
          <p:cNvPr id="151" name="Google Shape;151;p21"/>
          <p:cNvGrpSpPr/>
          <p:nvPr/>
        </p:nvGrpSpPr>
        <p:grpSpPr>
          <a:xfrm>
            <a:off x="333675" y="109875"/>
            <a:ext cx="8498625" cy="1193825"/>
            <a:chOff x="333675" y="109875"/>
            <a:chExt cx="8498625" cy="1193825"/>
          </a:xfrm>
        </p:grpSpPr>
        <p:sp>
          <p:nvSpPr>
            <p:cNvPr id="152" name="Google Shape;152;p21"/>
            <p:cNvSpPr txBox="1"/>
            <p:nvPr/>
          </p:nvSpPr>
          <p:spPr>
            <a:xfrm>
              <a:off x="333675" y="134300"/>
              <a:ext cx="26370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Linear Regression:</a:t>
              </a:r>
              <a:endParaRPr>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Simplest model for predicting</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Linear in nature : y=mX +C</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LinearRegression from scikit Learn </a:t>
              </a:r>
              <a:endParaRPr sz="1200">
                <a:solidFill>
                  <a:schemeClr val="lt1"/>
                </a:solidFill>
              </a:endParaRPr>
            </a:p>
          </p:txBody>
        </p:sp>
        <p:sp>
          <p:nvSpPr>
            <p:cNvPr id="153" name="Google Shape;153;p21"/>
            <p:cNvSpPr txBox="1"/>
            <p:nvPr/>
          </p:nvSpPr>
          <p:spPr>
            <a:xfrm>
              <a:off x="3309025" y="134300"/>
              <a:ext cx="26370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Random Forest:</a:t>
              </a:r>
              <a:endParaRPr>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Captures Non Linearity between features and target</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Less affected by outliers</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Provides feature importance</a:t>
              </a:r>
              <a:endParaRPr sz="1200">
                <a:solidFill>
                  <a:schemeClr val="lt1"/>
                </a:solidFill>
              </a:endParaRPr>
            </a:p>
          </p:txBody>
        </p:sp>
        <p:sp>
          <p:nvSpPr>
            <p:cNvPr id="154" name="Google Shape;154;p21"/>
            <p:cNvSpPr txBox="1"/>
            <p:nvPr/>
          </p:nvSpPr>
          <p:spPr>
            <a:xfrm>
              <a:off x="6000000" y="109875"/>
              <a:ext cx="28323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Neural Network</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Captures complex Non Linearity between target and features</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Hard to determine how they arrived at the predictions.</a:t>
              </a:r>
              <a:endParaRPr sz="1200">
                <a:solidFill>
                  <a:schemeClr val="lt1"/>
                </a:solidFill>
              </a:endParaRPr>
            </a:p>
          </p:txBody>
        </p:sp>
      </p:grpSp>
      <p:graphicFrame>
        <p:nvGraphicFramePr>
          <p:cNvPr id="155" name="Google Shape;155;p21"/>
          <p:cNvGraphicFramePr/>
          <p:nvPr/>
        </p:nvGraphicFramePr>
        <p:xfrm>
          <a:off x="952500" y="2338925"/>
          <a:ext cx="3000000" cy="3000000"/>
        </p:xfrm>
        <a:graphic>
          <a:graphicData uri="http://schemas.openxmlformats.org/drawingml/2006/table">
            <a:tbl>
              <a:tblPr>
                <a:noFill/>
                <a:tableStyleId>{F8387445-456D-4346-8303-5BB431F7CB64}</a:tableStyleId>
              </a:tblPr>
              <a:tblGrid>
                <a:gridCol w="1809750"/>
                <a:gridCol w="1809750"/>
                <a:gridCol w="1809750"/>
                <a:gridCol w="1809750"/>
              </a:tblGrid>
              <a:tr h="381000">
                <a:tc>
                  <a:txBody>
                    <a:bodyPr/>
                    <a:lstStyle/>
                    <a:p>
                      <a:pPr indent="0" lvl="0" marL="0" rtl="0" algn="ctr">
                        <a:spcBef>
                          <a:spcPts val="0"/>
                        </a:spcBef>
                        <a:spcAft>
                          <a:spcPts val="0"/>
                        </a:spcAft>
                        <a:buNone/>
                      </a:pPr>
                      <a:r>
                        <a:rPr lang="en">
                          <a:solidFill>
                            <a:schemeClr val="lt1"/>
                          </a:solidFill>
                        </a:rPr>
                        <a:t>Metrics</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Linear Regression</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Random Forest</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Neural Network</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lt1"/>
                          </a:solidFill>
                        </a:rPr>
                        <a:t>Mean Absolute Error</a:t>
                      </a:r>
                      <a:endParaRPr sz="1200">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22.68</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1.58</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16.4</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rPr>
                        <a:t>R2 score</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0.0</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0.34</a:t>
                      </a:r>
                      <a:endParaRPr>
                        <a:solidFill>
                          <a:schemeClr val="lt1"/>
                        </a:solidFill>
                      </a:endParaRPr>
                    </a:p>
                  </a:txBody>
                  <a:tcPr marT="91425" marB="91425" marR="91425" marL="91425">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sp>
        <p:nvSpPr>
          <p:cNvPr id="156" name="Google Shape;156;p21"/>
          <p:cNvSpPr txBox="1"/>
          <p:nvPr/>
        </p:nvSpPr>
        <p:spPr>
          <a:xfrm>
            <a:off x="333675" y="1867550"/>
            <a:ext cx="20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highlight>
                  <a:schemeClr val="lt1"/>
                </a:highlight>
              </a:rPr>
              <a:t>Metric comparison:</a:t>
            </a:r>
            <a:endParaRPr>
              <a:solidFill>
                <a:schemeClr val="dk2"/>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